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1" r:id="rId17"/>
    <p:sldId id="26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44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1281" y="196704"/>
            <a:ext cx="7772400" cy="1470025"/>
          </a:xfrm>
        </p:spPr>
        <p:txBody>
          <a:bodyPr/>
          <a:lstStyle/>
          <a:p>
            <a:r>
              <a:rPr lang="es-ES_tradnl" b="1" i="1" dirty="0" smtClean="0"/>
              <a:t>Centros Educativos E.I. - E.P. y E.S.O. de Caudete</a:t>
            </a:r>
            <a:endParaRPr lang="es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3439570"/>
            <a:ext cx="4096544" cy="30857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_tradnl" b="1" dirty="0" smtClean="0"/>
              <a:t>E</a:t>
            </a:r>
            <a:r>
              <a:rPr lang="es-ES_tradnl" dirty="0" smtClean="0"/>
              <a:t>volución</a:t>
            </a:r>
            <a:endParaRPr lang="es-ES_tradnl" dirty="0"/>
          </a:p>
          <a:p>
            <a:pPr algn="l"/>
            <a:r>
              <a:rPr lang="es-ES_tradnl" b="1" dirty="0" smtClean="0"/>
              <a:t>D</a:t>
            </a:r>
            <a:r>
              <a:rPr lang="es-ES_tradnl" dirty="0" smtClean="0"/>
              <a:t>esarrollo</a:t>
            </a:r>
          </a:p>
          <a:p>
            <a:pPr algn="l"/>
            <a:r>
              <a:rPr lang="es-ES_tradnl" b="1" dirty="0" smtClean="0"/>
              <a:t>U</a:t>
            </a:r>
            <a:r>
              <a:rPr lang="es-ES_tradnl" dirty="0" smtClean="0"/>
              <a:t>nión</a:t>
            </a:r>
          </a:p>
          <a:p>
            <a:pPr algn="l"/>
            <a:r>
              <a:rPr lang="es-ES_tradnl" b="1" dirty="0" smtClean="0"/>
              <a:t>C</a:t>
            </a:r>
            <a:r>
              <a:rPr lang="es-ES_tradnl" dirty="0" smtClean="0"/>
              <a:t>alidad</a:t>
            </a:r>
          </a:p>
          <a:p>
            <a:pPr algn="l"/>
            <a:r>
              <a:rPr lang="es-ES_tradnl" b="1" dirty="0" smtClean="0"/>
              <a:t>A</a:t>
            </a:r>
            <a:r>
              <a:rPr lang="es-ES_tradnl" dirty="0" smtClean="0"/>
              <a:t>nálisis</a:t>
            </a:r>
          </a:p>
          <a:p>
            <a:pPr algn="l"/>
            <a:r>
              <a:rPr lang="es-ES_tradnl" b="1" dirty="0" smtClean="0"/>
              <a:t>R</a:t>
            </a:r>
            <a:r>
              <a:rPr lang="es-ES_tradnl" dirty="0" smtClean="0"/>
              <a:t>ealidad</a:t>
            </a:r>
          </a:p>
          <a:p>
            <a:pPr algn="l"/>
            <a:endParaRPr lang="es-ES_tradnl" dirty="0" smtClean="0"/>
          </a:p>
          <a:p>
            <a:pPr algn="l"/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82" y="1905106"/>
            <a:ext cx="2655549" cy="198909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88" y="1905106"/>
            <a:ext cx="2760747" cy="1837151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4" y="4448284"/>
            <a:ext cx="2650359" cy="19877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48086"/>
            <a:ext cx="2787544" cy="2087967"/>
          </a:xfrm>
          <a:prstGeom prst="rect">
            <a:avLst/>
          </a:prstGeom>
        </p:spPr>
      </p:pic>
      <p:pic>
        <p:nvPicPr>
          <p:cNvPr id="1026" name="Picture 2" descr="C:\Users\Usuario\Pictures\DSC_03071o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05106"/>
            <a:ext cx="3022278" cy="152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0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1800" dirty="0"/>
              <a:t>	</a:t>
            </a:r>
            <a:r>
              <a:rPr lang="es-ES_tradnl" sz="1800" dirty="0" smtClean="0"/>
              <a:t>ENTRE LAS REDES SOCIALES DONDE RECIBEN INSULTOS:</a:t>
            </a:r>
            <a:br>
              <a:rPr lang="es-ES_tradnl" sz="1800" dirty="0" smtClean="0"/>
            </a:br>
            <a:r>
              <a:rPr lang="es-ES_tradnl" sz="1800" dirty="0"/>
              <a:t>	</a:t>
            </a:r>
            <a:r>
              <a:rPr lang="es-ES_tradnl" sz="1800" dirty="0" smtClean="0"/>
              <a:t>	</a:t>
            </a:r>
            <a:r>
              <a:rPr lang="es-ES_tradnl" sz="1800" dirty="0" err="1" smtClean="0"/>
              <a:t>Whatsapp</a:t>
            </a:r>
            <a:r>
              <a:rPr lang="es-ES_tradnl" sz="1800" dirty="0" smtClean="0"/>
              <a:t>, </a:t>
            </a:r>
            <a:r>
              <a:rPr lang="es-ES_tradnl" sz="1800" dirty="0" err="1" smtClean="0"/>
              <a:t>Thiscrush</a:t>
            </a:r>
            <a:r>
              <a:rPr lang="es-ES_tradnl" sz="1800" dirty="0" smtClean="0"/>
              <a:t>, </a:t>
            </a:r>
            <a:r>
              <a:rPr lang="es-ES_tradnl" sz="1800" dirty="0" err="1" smtClean="0"/>
              <a:t>Youtube</a:t>
            </a:r>
            <a:r>
              <a:rPr lang="es-ES_tradnl" sz="1800" dirty="0" smtClean="0"/>
              <a:t>, Instagram.</a:t>
            </a:r>
            <a:endParaRPr lang="es-ES" sz="18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416824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0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15719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IMPORTANCIA DE DENUNCIARLO</a:t>
            </a:r>
            <a:endParaRPr lang="es-ES" sz="24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99288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8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41682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632848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2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12968" cy="314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878497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4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136904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300192" y="386104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MAYORIA CON CUENTA PRIVADA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37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Centros Educativos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s-ES_tradnl" dirty="0" smtClean="0"/>
              <a:t>Prevención y Actuación (Protocolos)</a:t>
            </a:r>
          </a:p>
          <a:p>
            <a:r>
              <a:rPr lang="es-ES_tradnl" dirty="0" smtClean="0"/>
              <a:t>Formación e información a la comunidad educativa sobre Redes </a:t>
            </a:r>
            <a:r>
              <a:rPr lang="es-ES_tradnl" dirty="0"/>
              <a:t>S</a:t>
            </a:r>
            <a:r>
              <a:rPr lang="es-ES_tradnl" dirty="0" smtClean="0"/>
              <a:t>ociales.</a:t>
            </a:r>
          </a:p>
          <a:p>
            <a:pPr lvl="2"/>
            <a:r>
              <a:rPr lang="es-ES_tradnl" dirty="0" smtClean="0"/>
              <a:t>Docentes</a:t>
            </a:r>
          </a:p>
          <a:p>
            <a:pPr lvl="2"/>
            <a:r>
              <a:rPr lang="es-ES_tradnl" dirty="0" smtClean="0"/>
              <a:t>Alumnado</a:t>
            </a:r>
          </a:p>
          <a:p>
            <a:pPr lvl="2"/>
            <a:r>
              <a:rPr lang="es-ES_tradnl" dirty="0" smtClean="0"/>
              <a:t>Familias</a:t>
            </a:r>
          </a:p>
          <a:p>
            <a:r>
              <a:rPr lang="es-ES_tradnl" dirty="0" smtClean="0"/>
              <a:t>Claustro/ Consejo Escolar/ Comisión Convivencia/ N.C.O.F. de Centro.</a:t>
            </a:r>
          </a:p>
          <a:p>
            <a:pPr lvl="2"/>
            <a:endParaRPr lang="es-ES_tradnl" dirty="0" smtClean="0"/>
          </a:p>
          <a:p>
            <a:pPr marL="1828800" lvl="4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91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Actuaciones concretas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s-ES_tradnl" sz="2200" dirty="0" smtClean="0">
                <a:solidFill>
                  <a:prstClr val="black"/>
                </a:solidFill>
              </a:rPr>
              <a:t>Charlas </a:t>
            </a:r>
            <a:r>
              <a:rPr lang="es-ES_tradnl" sz="2200" dirty="0">
                <a:solidFill>
                  <a:prstClr val="black"/>
                </a:solidFill>
              </a:rPr>
              <a:t>de Orientación en 4º, 5º y 6º E.P. y 1º E.S.O.</a:t>
            </a:r>
          </a:p>
          <a:p>
            <a:pPr lvl="2"/>
            <a:r>
              <a:rPr lang="es-ES_tradnl" sz="2200" dirty="0">
                <a:solidFill>
                  <a:prstClr val="black"/>
                </a:solidFill>
              </a:rPr>
              <a:t>Charlas de la Guardia </a:t>
            </a:r>
            <a:r>
              <a:rPr lang="es-ES_tradnl" sz="2200" dirty="0" smtClean="0">
                <a:solidFill>
                  <a:prstClr val="black"/>
                </a:solidFill>
              </a:rPr>
              <a:t>Civil.</a:t>
            </a:r>
            <a:endParaRPr lang="es-ES_tradnl" sz="2200" dirty="0">
              <a:solidFill>
                <a:prstClr val="black"/>
              </a:solidFill>
            </a:endParaRPr>
          </a:p>
          <a:p>
            <a:pPr lvl="2"/>
            <a:r>
              <a:rPr lang="es-ES_tradnl" sz="2200" dirty="0">
                <a:solidFill>
                  <a:prstClr val="black"/>
                </a:solidFill>
              </a:rPr>
              <a:t>Planes de educación emocional desde E.I. hasta 4º de E.S.O.</a:t>
            </a:r>
          </a:p>
          <a:p>
            <a:pPr lvl="2"/>
            <a:r>
              <a:rPr lang="es-ES_tradnl" sz="2200" dirty="0">
                <a:solidFill>
                  <a:prstClr val="black"/>
                </a:solidFill>
              </a:rPr>
              <a:t>Talleres y Charlas desde la Federación de AMPAS y las propias AMPAS en cada centro.</a:t>
            </a:r>
          </a:p>
          <a:p>
            <a:pPr lvl="2"/>
            <a:r>
              <a:rPr lang="es-ES_tradnl" sz="2200" dirty="0">
                <a:solidFill>
                  <a:prstClr val="black"/>
                </a:solidFill>
              </a:rPr>
              <a:t>Talleres sobre </a:t>
            </a:r>
            <a:r>
              <a:rPr lang="es-ES_tradnl" sz="2200" dirty="0" err="1">
                <a:solidFill>
                  <a:prstClr val="black"/>
                </a:solidFill>
              </a:rPr>
              <a:t>ciberbulling</a:t>
            </a:r>
            <a:r>
              <a:rPr lang="es-ES_tradnl" sz="2200" dirty="0">
                <a:solidFill>
                  <a:prstClr val="black"/>
                </a:solidFill>
              </a:rPr>
              <a:t> y prevención del acoso </a:t>
            </a:r>
            <a:r>
              <a:rPr lang="es-ES_tradnl" sz="2200" dirty="0" smtClean="0">
                <a:solidFill>
                  <a:prstClr val="black"/>
                </a:solidFill>
              </a:rPr>
              <a:t>escolar</a:t>
            </a:r>
            <a:endParaRPr lang="es-ES_tradnl" dirty="0" smtClean="0"/>
          </a:p>
          <a:p>
            <a:pPr lvl="2"/>
            <a:r>
              <a:rPr lang="es-ES_tradnl" dirty="0" smtClean="0"/>
              <a:t>Escuela de Familias y Café tertulia.</a:t>
            </a:r>
          </a:p>
          <a:p>
            <a:pPr lvl="2"/>
            <a:r>
              <a:rPr lang="es-ES_tradnl" dirty="0" smtClean="0"/>
              <a:t>Proyectos como “La mandarina de Newton”.</a:t>
            </a:r>
          </a:p>
          <a:p>
            <a:pPr lvl="2"/>
            <a:r>
              <a:rPr lang="es-ES_tradnl" dirty="0" smtClean="0"/>
              <a:t>Asesoramiento y charlas de INCIBE (familias y docentes).</a:t>
            </a:r>
          </a:p>
          <a:p>
            <a:pPr lvl="2"/>
            <a:r>
              <a:rPr lang="es-ES_tradnl" dirty="0" smtClean="0"/>
              <a:t>Recursos y charlas de IS4K. </a:t>
            </a:r>
          </a:p>
          <a:p>
            <a:pPr lvl="2"/>
            <a:r>
              <a:rPr lang="es-ES_tradnl" dirty="0" smtClean="0"/>
              <a:t>Pantallas amigas.</a:t>
            </a:r>
          </a:p>
          <a:p>
            <a:pPr lvl="2"/>
            <a:r>
              <a:rPr lang="es-ES_tradnl" dirty="0" smtClean="0"/>
              <a:t>Iniciativas propias de docentes formados (Tutorizaciones).</a:t>
            </a:r>
          </a:p>
          <a:p>
            <a:pPr lvl="2"/>
            <a:r>
              <a:rPr lang="es-ES_tradnl" dirty="0" smtClean="0"/>
              <a:t>Charlas-taller con “Nueva Vida”. Villena.</a:t>
            </a:r>
          </a:p>
          <a:p>
            <a:pPr marL="914400" lvl="2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43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Necesidad de esta charla – Directora pedagógica de C.C. Amor de Dios (Elena Navarro)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Resultados encuesta realizada al alumnado de 5º y 6º de Primaria y 1º - 2º de ESO de todos los centros educativos de la localidad. – Directora del CEIP Paseo (Sonia), CEIP Gloria Fuertes (Francisco Javier)  e IES Pintor Rafael Requena (Celestino).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Actuaciones que se llevan a cabo en los centros </a:t>
            </a:r>
          </a:p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escolares – Director del CEIP Alcázar y Serrano   (Francisco Milán)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09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es-ES" sz="2800" b="1" dirty="0" smtClean="0"/>
              <a:t>¿Por qué  reunimos a padres de alumnos </a:t>
            </a:r>
          </a:p>
          <a:p>
            <a:pPr marL="0" indent="0" algn="ctr">
              <a:buNone/>
            </a:pPr>
            <a:r>
              <a:rPr lang="es-ES" sz="2800" b="1" dirty="0" smtClean="0"/>
              <a:t>de 5º a 1º ESO?</a:t>
            </a:r>
          </a:p>
          <a:p>
            <a:pPr marL="0" indent="0">
              <a:buNone/>
            </a:pP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  Adolescencia: cambios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 </a:t>
            </a:r>
            <a:r>
              <a:rPr lang="es-ES" dirty="0" smtClean="0"/>
              <a:t> Familia          amigos (identificación grupo)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¿Qué está ocurriendo?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  Necesidad de comunicarse TIC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  ONTSI (Observatorio Nacional Tecnologías)</a:t>
            </a:r>
          </a:p>
          <a:p>
            <a:pPr lvl="3">
              <a:buFont typeface="Wingdings" pitchFamily="2" charset="2"/>
              <a:buChar char="q"/>
            </a:pPr>
            <a:r>
              <a:rPr lang="es-ES" sz="2800" dirty="0"/>
              <a:t> </a:t>
            </a:r>
            <a:r>
              <a:rPr lang="es-ES" sz="2800" dirty="0" smtClean="0"/>
              <a:t>  80.3% banda ancha</a:t>
            </a:r>
          </a:p>
          <a:p>
            <a:pPr lvl="3">
              <a:buFont typeface="Wingdings" pitchFamily="2" charset="2"/>
              <a:buChar char="q"/>
            </a:pPr>
            <a:r>
              <a:rPr lang="es-ES" sz="2800" dirty="0"/>
              <a:t> </a:t>
            </a:r>
            <a:r>
              <a:rPr lang="es-ES" sz="2800" dirty="0" smtClean="0"/>
              <a:t>  Edad inicio del móvil 10 años</a:t>
            </a:r>
          </a:p>
          <a:p>
            <a:pPr lvl="3">
              <a:buFont typeface="Wingdings" pitchFamily="2" charset="2"/>
              <a:buChar char="q"/>
            </a:pPr>
            <a:r>
              <a:rPr lang="es-ES" sz="2800" dirty="0"/>
              <a:t> </a:t>
            </a:r>
            <a:r>
              <a:rPr lang="es-ES" sz="2800" dirty="0" smtClean="0"/>
              <a:t>  Tasa uso de las TIC a lo 15 años = 91%     </a:t>
            </a:r>
            <a:r>
              <a:rPr lang="es-ES" dirty="0" smtClean="0"/>
              <a:t>      </a:t>
            </a:r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555776" y="2636912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5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260648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                                        </a:t>
            </a:r>
            <a:r>
              <a:rPr lang="es-ES" sz="3200" dirty="0" smtClean="0"/>
              <a:t>  </a:t>
            </a:r>
            <a:r>
              <a:rPr lang="es-ES" sz="3200" dirty="0" err="1" smtClean="0"/>
              <a:t>Bullying</a:t>
            </a:r>
            <a:endParaRPr lang="es-ES" sz="3200" dirty="0" smtClean="0"/>
          </a:p>
          <a:p>
            <a:endParaRPr lang="es-ES" sz="3200" dirty="0" smtClean="0"/>
          </a:p>
          <a:p>
            <a:r>
              <a:rPr lang="es-ES" sz="3200" dirty="0" smtClean="0"/>
              <a:t>                                 </a:t>
            </a:r>
            <a:r>
              <a:rPr lang="es-ES" sz="3200" dirty="0" err="1" smtClean="0"/>
              <a:t>Cyberbullying</a:t>
            </a:r>
            <a:endParaRPr lang="es-ES" sz="3200" dirty="0" smtClean="0"/>
          </a:p>
          <a:p>
            <a:pPr marL="285750" indent="-285750">
              <a:buFont typeface="Wingdings" pitchFamily="2" charset="2"/>
              <a:buChar char="ü"/>
            </a:pPr>
            <a:endParaRPr lang="es-ES" dirty="0"/>
          </a:p>
        </p:txBody>
      </p:sp>
      <p:sp>
        <p:nvSpPr>
          <p:cNvPr id="6" name="5 Flecha curvada hacia la izquierda"/>
          <p:cNvSpPr/>
          <p:nvPr/>
        </p:nvSpPr>
        <p:spPr>
          <a:xfrm>
            <a:off x="5508104" y="775351"/>
            <a:ext cx="432048" cy="542964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4998"/>
              </p:ext>
            </p:extLst>
          </p:nvPr>
        </p:nvGraphicFramePr>
        <p:xfrm>
          <a:off x="379851" y="2420888"/>
          <a:ext cx="2458436" cy="95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436"/>
              </a:tblGrid>
              <a:tr h="953154">
                <a:tc>
                  <a:txBody>
                    <a:bodyPr/>
                    <a:lstStyle/>
                    <a:p>
                      <a:pPr algn="ctr"/>
                      <a:endParaRPr lang="es-E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UBICUIDAD</a:t>
                      </a:r>
                      <a:endParaRPr lang="es-E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409230"/>
              </p:ext>
            </p:extLst>
          </p:nvPr>
        </p:nvGraphicFramePr>
        <p:xfrm>
          <a:off x="3481716" y="2276872"/>
          <a:ext cx="2458436" cy="1376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436"/>
              </a:tblGrid>
              <a:tr h="1376943">
                <a:tc>
                  <a:txBody>
                    <a:bodyPr/>
                    <a:lstStyle/>
                    <a:p>
                      <a:pPr algn="ctr"/>
                      <a:endParaRPr lang="es-E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RÁPIDA DIFUSIÓN</a:t>
                      </a:r>
                      <a:endParaRPr lang="es-E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2746"/>
              </p:ext>
            </p:extLst>
          </p:nvPr>
        </p:nvGraphicFramePr>
        <p:xfrm>
          <a:off x="6417103" y="2107307"/>
          <a:ext cx="245843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436"/>
              </a:tblGrid>
              <a:tr h="953154">
                <a:tc>
                  <a:txBody>
                    <a:bodyPr/>
                    <a:lstStyle/>
                    <a:p>
                      <a:pPr algn="ctr"/>
                      <a:endParaRPr lang="es-E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FÁCIL HACER DAÑO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</a:rPr>
                        <a:t> se perciben señales de malestar</a:t>
                      </a:r>
                      <a:endParaRPr lang="es-E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4" name="13 Conector recto de flecha"/>
          <p:cNvCxnSpPr/>
          <p:nvPr/>
        </p:nvCxnSpPr>
        <p:spPr>
          <a:xfrm flipH="1">
            <a:off x="2267744" y="1772816"/>
            <a:ext cx="1080120" cy="3344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940152" y="1605570"/>
            <a:ext cx="1080120" cy="3344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499992" y="1882447"/>
            <a:ext cx="0" cy="2248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95536" y="465313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INVESTIGACIONES ESPAÑOLAS</a:t>
            </a:r>
          </a:p>
          <a:p>
            <a:endParaRPr lang="es-E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 30.2% víctima </a:t>
            </a:r>
            <a:r>
              <a:rPr lang="es-ES" sz="2400" dirty="0" err="1" smtClean="0"/>
              <a:t>Cyber</a:t>
            </a:r>
            <a:endParaRPr lang="es-E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15.5% ha acosada a alguien </a:t>
            </a:r>
            <a:r>
              <a:rPr lang="es-ES" sz="2400" dirty="0" err="1" smtClean="0"/>
              <a:t>Ciber</a:t>
            </a:r>
            <a:endParaRPr lang="es-E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65.1% Observador </a:t>
            </a:r>
            <a:r>
              <a:rPr lang="es-ES" sz="2400" dirty="0" err="1" smtClean="0"/>
              <a:t>Cyber</a:t>
            </a:r>
            <a:endParaRPr lang="es-ES" sz="2400" dirty="0"/>
          </a:p>
        </p:txBody>
      </p:sp>
      <p:sp>
        <p:nvSpPr>
          <p:cNvPr id="21" name="20 Elipse"/>
          <p:cNvSpPr/>
          <p:nvPr/>
        </p:nvSpPr>
        <p:spPr>
          <a:xfrm>
            <a:off x="5508104" y="5229200"/>
            <a:ext cx="3384376" cy="13629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EXPERIMENTAR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OJO ¡NO DESTRUCTOR!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ENCUESTA EN CENTROS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4312920" cy="226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8137"/>
            <a:ext cx="5019570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771800" y="1303471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DATOS ESTADISTICOS</a:t>
            </a:r>
            <a:endParaRPr lang="es-ES" dirty="0"/>
          </a:p>
        </p:txBody>
      </p:sp>
      <p:pic>
        <p:nvPicPr>
          <p:cNvPr id="7" name="6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1048"/>
            <a:ext cx="5396230" cy="2831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2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ENCUESTA EN CENTROS</a:t>
            </a:r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64896" cy="4371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20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4887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9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128792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6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704856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8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375</Words>
  <Application>Microsoft Office PowerPoint</Application>
  <PresentationFormat>Presentación en pantalla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Centros Educativos E.I. - E.P. y E.S.O. de Caudete</vt:lpstr>
      <vt:lpstr>ÍNDICE</vt:lpstr>
      <vt:lpstr>Presentación de PowerPoint</vt:lpstr>
      <vt:lpstr>Presentación de PowerPoint</vt:lpstr>
      <vt:lpstr>ENCUESTA EN CENTROS</vt:lpstr>
      <vt:lpstr>ENCUESTA EN CENTROS</vt:lpstr>
      <vt:lpstr>Presentación de PowerPoint</vt:lpstr>
      <vt:lpstr>Presentación de PowerPoint</vt:lpstr>
      <vt:lpstr>Presentación de PowerPoint</vt:lpstr>
      <vt:lpstr> ENTRE LAS REDES SOCIALES DONDE RECIBEN INSULTOS:   Whatsapp, Thiscrush, Youtube, Instagram.</vt:lpstr>
      <vt:lpstr>IMPORTANCIA DE DENUNCIARLO</vt:lpstr>
      <vt:lpstr>Presentación de PowerPoint</vt:lpstr>
      <vt:lpstr>Presentación de PowerPoint</vt:lpstr>
      <vt:lpstr>Presentación de PowerPoint</vt:lpstr>
      <vt:lpstr>Presentación de PowerPoint</vt:lpstr>
      <vt:lpstr>Centros Educativos</vt:lpstr>
      <vt:lpstr>Actuaciones concretas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7</dc:creator>
  <cp:lastModifiedBy>Usuario</cp:lastModifiedBy>
  <cp:revision>18</cp:revision>
  <dcterms:created xsi:type="dcterms:W3CDTF">2017-11-14T09:11:10Z</dcterms:created>
  <dcterms:modified xsi:type="dcterms:W3CDTF">2017-11-28T09:11:39Z</dcterms:modified>
</cp:coreProperties>
</file>